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81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C446B2-0E64-40D4-A353-1AE6184ADD32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3F73FF-AEF7-46A3-A183-E98BE9F701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1357298"/>
            <a:ext cx="6786610" cy="1571636"/>
          </a:xfrm>
        </p:spPr>
        <p:txBody>
          <a:bodyPr>
            <a:normAutofit/>
          </a:bodyPr>
          <a:lstStyle/>
          <a:p>
            <a:pPr algn="ctr"/>
            <a:r>
              <a:rPr lang="en-NZ" sz="4400" b="1" dirty="0"/>
              <a:t>The </a:t>
            </a:r>
            <a:r>
              <a:rPr lang="en-NZ" sz="4400" b="1" dirty="0" err="1"/>
              <a:t>Māori</a:t>
            </a:r>
            <a:r>
              <a:rPr lang="en-NZ" sz="4400" b="1" dirty="0"/>
              <a:t> Learners Success Framework Steering </a:t>
            </a:r>
            <a:r>
              <a:rPr lang="en-NZ" sz="4400" b="1" dirty="0" smtClean="0"/>
              <a:t>Group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3929066"/>
            <a:ext cx="7854696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300" dirty="0" smtClean="0">
                <a:latin typeface="+mj-lt"/>
              </a:rPr>
              <a:t>Te </a:t>
            </a:r>
            <a:r>
              <a:rPr lang="en-US" sz="4300" dirty="0" err="1" smtClean="0">
                <a:latin typeface="+mj-lt"/>
              </a:rPr>
              <a:t>Roopū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Arahi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mō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ngā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Tauira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Māori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Pou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Tarawaho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Angītū</a:t>
            </a:r>
            <a:r>
              <a:rPr lang="en-US" sz="4300" dirty="0" smtClean="0">
                <a:latin typeface="+mj-lt"/>
              </a:rPr>
              <a:t> </a:t>
            </a:r>
          </a:p>
          <a:p>
            <a:pPr algn="ctr"/>
            <a:r>
              <a:rPr lang="en-US" sz="4300" dirty="0" smtClean="0">
                <a:latin typeface="+mj-lt"/>
              </a:rPr>
              <a:t>(Te </a:t>
            </a:r>
            <a:r>
              <a:rPr lang="en-US" sz="4300" dirty="0" err="1" smtClean="0">
                <a:latin typeface="+mj-lt"/>
              </a:rPr>
              <a:t>Roopu</a:t>
            </a:r>
            <a:r>
              <a:rPr lang="en-US" sz="4300" dirty="0" smtClean="0">
                <a:latin typeface="+mj-lt"/>
              </a:rPr>
              <a:t> </a:t>
            </a:r>
            <a:r>
              <a:rPr lang="en-US" sz="4300" dirty="0" err="1" smtClean="0">
                <a:latin typeface="+mj-lt"/>
              </a:rPr>
              <a:t>Arahi</a:t>
            </a:r>
            <a:r>
              <a:rPr lang="en-US" sz="4300" dirty="0" smtClean="0">
                <a:latin typeface="+mj-lt"/>
              </a:rPr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4678" y="857232"/>
            <a:ext cx="3614734" cy="1489922"/>
          </a:xfrm>
        </p:spPr>
        <p:txBody>
          <a:bodyPr>
            <a:normAutofit fontScale="90000"/>
          </a:bodyPr>
          <a:lstStyle/>
          <a:p>
            <a:r>
              <a:rPr lang="en-NZ" i="1" dirty="0" smtClean="0"/>
              <a:t>Selection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500306"/>
            <a:ext cx="8229600" cy="2850842"/>
          </a:xfrm>
        </p:spPr>
        <p:txBody>
          <a:bodyPr/>
          <a:lstStyle/>
          <a:p>
            <a:r>
              <a:rPr lang="en-NZ" dirty="0" smtClean="0"/>
              <a:t>The group believes that the all members of the steering group first and foremost must be committed the overall purpose of improving outcomes for </a:t>
            </a:r>
            <a:r>
              <a:rPr lang="en-NZ" dirty="0" err="1" smtClean="0"/>
              <a:t>Māori</a:t>
            </a:r>
            <a:r>
              <a:rPr lang="en-NZ" dirty="0" smtClean="0"/>
              <a:t> learners.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30" y="642918"/>
            <a:ext cx="3114668" cy="1489922"/>
          </a:xfrm>
        </p:spPr>
        <p:txBody>
          <a:bodyPr>
            <a:normAutofit fontScale="90000"/>
          </a:bodyPr>
          <a:lstStyle/>
          <a:p>
            <a:r>
              <a:rPr lang="en-NZ" i="1" dirty="0" smtClean="0"/>
              <a:t>Work-load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It is recognised that participation in this group could impact on staff members’ work-load.  For the remainder of 2009 it is agreed that staff commitment is one hour per week, and this will be evaluated in 2010.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3306" y="1285860"/>
            <a:ext cx="2185974" cy="1418484"/>
          </a:xfrm>
        </p:spPr>
        <p:txBody>
          <a:bodyPr>
            <a:normAutofit fontScale="90000"/>
          </a:bodyPr>
          <a:lstStyle/>
          <a:p>
            <a:r>
              <a:rPr lang="en-NZ" i="1" dirty="0" smtClean="0"/>
              <a:t>When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1422082"/>
          </a:xfrm>
        </p:spPr>
        <p:txBody>
          <a:bodyPr/>
          <a:lstStyle/>
          <a:p>
            <a:r>
              <a:rPr lang="en-NZ" dirty="0" smtClean="0"/>
              <a:t>It is agreed that meetings will take place during the hours of 8.30am to 4pm.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2275740"/>
          </a:xfrm>
        </p:spPr>
        <p:txBody>
          <a:bodyPr>
            <a:normAutofit fontScale="90000"/>
          </a:bodyPr>
          <a:lstStyle/>
          <a:p>
            <a:r>
              <a:rPr lang="en-NZ" b="1" u="sng" dirty="0" smtClean="0"/>
              <a:t>SLT Responsibility to the Te </a:t>
            </a:r>
            <a:r>
              <a:rPr lang="en-NZ" b="1" u="sng" dirty="0" err="1" smtClean="0"/>
              <a:t>Roopū</a:t>
            </a:r>
            <a:r>
              <a:rPr lang="en-NZ" b="1" u="sng" dirty="0" smtClean="0"/>
              <a:t> </a:t>
            </a:r>
            <a:r>
              <a:rPr lang="en-NZ" b="1" u="sng" dirty="0" err="1" smtClean="0"/>
              <a:t>Arahi</a:t>
            </a:r>
            <a:r>
              <a:rPr lang="en-NZ" b="1" u="sng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388907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NZ" dirty="0" smtClean="0"/>
              <a:t>ensuring that all staff are working towards enhancing </a:t>
            </a:r>
            <a:r>
              <a:rPr lang="en-NZ" dirty="0" err="1" smtClean="0"/>
              <a:t>Māori</a:t>
            </a:r>
            <a:r>
              <a:rPr lang="en-NZ" dirty="0" smtClean="0"/>
              <a:t> student success through their performance plans;</a:t>
            </a:r>
            <a:endParaRPr lang="en-US" dirty="0" smtClean="0"/>
          </a:p>
          <a:p>
            <a:pPr lvl="0"/>
            <a:r>
              <a:rPr lang="en-NZ" dirty="0" smtClean="0"/>
              <a:t>providing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with administrative resources and support;</a:t>
            </a:r>
            <a:endParaRPr lang="en-US" dirty="0" smtClean="0"/>
          </a:p>
          <a:p>
            <a:pPr lvl="0"/>
            <a:r>
              <a:rPr lang="en-NZ" dirty="0" smtClean="0"/>
              <a:t>consulting with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on initiatives related to </a:t>
            </a:r>
            <a:r>
              <a:rPr lang="en-NZ" dirty="0" err="1" smtClean="0"/>
              <a:t>Māori</a:t>
            </a:r>
            <a:r>
              <a:rPr lang="en-NZ" dirty="0" smtClean="0"/>
              <a:t> learner success</a:t>
            </a:r>
            <a:endParaRPr lang="en-US" dirty="0" smtClean="0"/>
          </a:p>
          <a:p>
            <a:pPr lvl="0"/>
            <a:r>
              <a:rPr lang="en-NZ" dirty="0" smtClean="0"/>
              <a:t>consulting with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on </a:t>
            </a:r>
            <a:r>
              <a:rPr lang="en-NZ" dirty="0" err="1" smtClean="0"/>
              <a:t>Māori</a:t>
            </a:r>
            <a:r>
              <a:rPr lang="en-NZ" dirty="0" smtClean="0"/>
              <a:t> education policy;</a:t>
            </a:r>
            <a:endParaRPr lang="en-US" dirty="0" smtClean="0"/>
          </a:p>
          <a:p>
            <a:pPr lvl="0"/>
            <a:r>
              <a:rPr lang="en-NZ" dirty="0" smtClean="0"/>
              <a:t>promoting the MLSF and the work of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;</a:t>
            </a:r>
            <a:endParaRPr lang="en-US" dirty="0" smtClean="0"/>
          </a:p>
          <a:p>
            <a:pPr lvl="0"/>
            <a:r>
              <a:rPr lang="en-NZ" dirty="0" smtClean="0"/>
              <a:t>leading and championing the MLSF across TCS and with external stakeholders;</a:t>
            </a:r>
            <a:endParaRPr lang="en-US" dirty="0" smtClean="0"/>
          </a:p>
          <a:p>
            <a:pPr lvl="0"/>
            <a:r>
              <a:rPr lang="en-NZ" dirty="0" smtClean="0"/>
              <a:t>ensuring that all staff are regularly updated on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; and </a:t>
            </a:r>
            <a:endParaRPr lang="en-US" dirty="0" smtClean="0"/>
          </a:p>
          <a:p>
            <a:pPr lvl="0"/>
            <a:r>
              <a:rPr lang="en-NZ" dirty="0" smtClean="0"/>
              <a:t>supporting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to undertake projects.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7554" y="928670"/>
            <a:ext cx="2357454" cy="775542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1422082"/>
          </a:xfrm>
        </p:spPr>
        <p:txBody>
          <a:bodyPr>
            <a:normAutofit/>
          </a:bodyPr>
          <a:lstStyle/>
          <a:p>
            <a:r>
              <a:rPr lang="en-NZ" dirty="0" smtClean="0"/>
              <a:t>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Terms of Reference require the approval of the Chief Executive and Senior Leadership Team.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1500174"/>
            <a:ext cx="2900354" cy="1704236"/>
          </a:xfrm>
        </p:spPr>
        <p:txBody>
          <a:bodyPr>
            <a:normAutofit/>
          </a:bodyPr>
          <a:lstStyle/>
          <a:p>
            <a:r>
              <a:rPr lang="en-NZ" b="1" dirty="0" smtClean="0"/>
              <a:t>Review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071810"/>
            <a:ext cx="8229600" cy="1850710"/>
          </a:xfrm>
        </p:spPr>
        <p:txBody>
          <a:bodyPr/>
          <a:lstStyle/>
          <a:p>
            <a:r>
              <a:rPr lang="en-NZ" dirty="0" smtClean="0"/>
              <a:t>It is agreed that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will conduct a review of its Terms of Reference including its role, structures, composition and processes bi-annually.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/>
          </a:bodyPr>
          <a:lstStyle/>
          <a:p>
            <a:pPr algn="ctr"/>
            <a:r>
              <a:rPr lang="en-NZ" sz="4000" dirty="0" smtClean="0"/>
              <a:t>These terms of reference set out: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NZ" dirty="0" smtClean="0"/>
              <a:t>the purpose;</a:t>
            </a:r>
            <a:endParaRPr lang="en-US" dirty="0" smtClean="0"/>
          </a:p>
          <a:p>
            <a:pPr lvl="0"/>
            <a:r>
              <a:rPr lang="en-NZ" dirty="0" smtClean="0"/>
              <a:t>the role;</a:t>
            </a:r>
            <a:endParaRPr lang="en-US" dirty="0" smtClean="0"/>
          </a:p>
          <a:p>
            <a:pPr lvl="0"/>
            <a:r>
              <a:rPr lang="en-NZ" dirty="0" smtClean="0"/>
              <a:t>the responsibilities; </a:t>
            </a:r>
            <a:endParaRPr lang="en-US" dirty="0" smtClean="0"/>
          </a:p>
          <a:p>
            <a:pPr lvl="0"/>
            <a:r>
              <a:rPr lang="en-NZ" dirty="0" smtClean="0"/>
              <a:t>the principles upon which the </a:t>
            </a:r>
            <a:r>
              <a:rPr lang="en-NZ" dirty="0" err="1" smtClean="0"/>
              <a:t>roopū</a:t>
            </a:r>
            <a:r>
              <a:rPr lang="en-NZ" dirty="0" smtClean="0"/>
              <a:t> operates and</a:t>
            </a:r>
            <a:endParaRPr lang="en-US" dirty="0" smtClean="0"/>
          </a:p>
          <a:p>
            <a:pPr lvl="0"/>
            <a:r>
              <a:rPr lang="en-NZ" dirty="0" smtClean="0"/>
              <a:t>a description of the steering group.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400" b="1" dirty="0" smtClean="0"/>
              <a:t>Purpose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r>
              <a:rPr lang="en-NZ" dirty="0" smtClean="0"/>
              <a:t>The overall purpose of the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is to improve </a:t>
            </a:r>
            <a:r>
              <a:rPr lang="en-NZ" dirty="0" err="1" smtClean="0"/>
              <a:t>Māori</a:t>
            </a:r>
            <a:r>
              <a:rPr lang="en-NZ" dirty="0" smtClean="0"/>
              <a:t> learners’ success across The Correspondence School (TCS).  This will be done by using the MLSF or </a:t>
            </a:r>
            <a:r>
              <a:rPr lang="en-NZ" dirty="0" err="1" smtClean="0"/>
              <a:t>Māori</a:t>
            </a:r>
            <a:r>
              <a:rPr lang="en-NZ" dirty="0" smtClean="0"/>
              <a:t> Responsiveness Strategy) to take a school-wide focus on improving </a:t>
            </a:r>
            <a:r>
              <a:rPr lang="en-NZ" dirty="0" err="1" smtClean="0"/>
              <a:t>Māori</a:t>
            </a:r>
            <a:r>
              <a:rPr lang="en-NZ" dirty="0" smtClean="0"/>
              <a:t> learner success.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786742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en-NZ" sz="4900" b="1" dirty="0" smtClean="0"/>
              <a:t>Role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The role of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is to:</a:t>
            </a:r>
          </a:p>
          <a:p>
            <a:r>
              <a:rPr lang="en-NZ" dirty="0" smtClean="0"/>
              <a:t>lead the review of the MLSF for 2009;</a:t>
            </a:r>
          </a:p>
          <a:p>
            <a:r>
              <a:rPr lang="en-NZ" dirty="0" smtClean="0"/>
              <a:t>evaluate the implementation and action plans in 2010-2012;</a:t>
            </a:r>
          </a:p>
          <a:p>
            <a:r>
              <a:rPr lang="en-NZ" dirty="0" smtClean="0"/>
              <a:t>be a conduit for consultation and communication within TCS and with other agencies;</a:t>
            </a:r>
          </a:p>
          <a:p>
            <a:r>
              <a:rPr lang="en-NZ" dirty="0" smtClean="0"/>
              <a:t>provide advice on school-wide issues (like professional development and consultation with </a:t>
            </a:r>
            <a:r>
              <a:rPr lang="en-NZ" dirty="0" err="1" smtClean="0"/>
              <a:t>Māori</a:t>
            </a:r>
            <a:r>
              <a:rPr lang="en-NZ" dirty="0" smtClean="0"/>
              <a:t>); </a:t>
            </a:r>
          </a:p>
          <a:p>
            <a:r>
              <a:rPr lang="en-NZ" dirty="0" smtClean="0"/>
              <a:t>highlight excellent practice and successes in TCS;</a:t>
            </a:r>
          </a:p>
          <a:p>
            <a:r>
              <a:rPr lang="en-NZ" dirty="0" smtClean="0"/>
              <a:t>advise and identify ways TCS can be more responsive to </a:t>
            </a:r>
            <a:r>
              <a:rPr lang="en-NZ" dirty="0" err="1" smtClean="0"/>
              <a:t>Māori</a:t>
            </a:r>
            <a:r>
              <a:rPr lang="en-NZ" dirty="0" smtClean="0"/>
              <a:t> learners; and</a:t>
            </a:r>
          </a:p>
          <a:p>
            <a:r>
              <a:rPr lang="en-NZ" dirty="0" smtClean="0"/>
              <a:t>advocate for </a:t>
            </a:r>
            <a:r>
              <a:rPr lang="en-NZ" dirty="0" err="1" smtClean="0"/>
              <a:t>Māori</a:t>
            </a:r>
            <a:r>
              <a:rPr lang="en-NZ" dirty="0" smtClean="0"/>
              <a:t> learners and their </a:t>
            </a:r>
            <a:r>
              <a:rPr lang="en-NZ" dirty="0" err="1" smtClean="0"/>
              <a:t>whanau</a:t>
            </a:r>
            <a:r>
              <a:rPr lang="en-NZ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en-NZ" b="1" dirty="0" smtClean="0"/>
              <a:t>Responsibility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is responsible for:</a:t>
            </a:r>
            <a:endParaRPr lang="en-US" dirty="0" smtClean="0"/>
          </a:p>
          <a:p>
            <a:pPr lvl="0"/>
            <a:r>
              <a:rPr lang="en-NZ" dirty="0" smtClean="0"/>
              <a:t>providing the school with information (action-research, responding to data, case studies, advice) that assists the school to become more responsive to </a:t>
            </a:r>
            <a:r>
              <a:rPr lang="en-NZ" dirty="0" err="1" smtClean="0"/>
              <a:t>Māori</a:t>
            </a:r>
            <a:r>
              <a:rPr lang="en-NZ" dirty="0" smtClean="0"/>
              <a:t> learners’ needs;</a:t>
            </a:r>
            <a:endParaRPr lang="en-US" dirty="0" smtClean="0"/>
          </a:p>
          <a:p>
            <a:pPr lvl="0"/>
            <a:r>
              <a:rPr lang="en-NZ" dirty="0" smtClean="0"/>
              <a:t>providing advice on strategies to move forward for achievement for </a:t>
            </a:r>
            <a:r>
              <a:rPr lang="en-NZ" dirty="0" err="1" smtClean="0"/>
              <a:t>Māori</a:t>
            </a:r>
            <a:r>
              <a:rPr lang="en-NZ" dirty="0" smtClean="0"/>
              <a:t> learners’;</a:t>
            </a:r>
            <a:endParaRPr lang="en-US" dirty="0" smtClean="0"/>
          </a:p>
          <a:p>
            <a:pPr lvl="0"/>
            <a:r>
              <a:rPr lang="en-NZ" dirty="0" smtClean="0"/>
              <a:t>providing leadership of the MLSF individually, in teams and across </a:t>
            </a:r>
            <a:r>
              <a:rPr lang="en-NZ" dirty="0" err="1" smtClean="0"/>
              <a:t>wahanga</a:t>
            </a:r>
            <a:r>
              <a:rPr lang="en-NZ" dirty="0" smtClean="0"/>
              <a:t>;</a:t>
            </a:r>
            <a:endParaRPr lang="en-US" dirty="0" smtClean="0"/>
          </a:p>
          <a:p>
            <a:pPr lvl="0"/>
            <a:r>
              <a:rPr lang="en-NZ" dirty="0" smtClean="0"/>
              <a:t>contributing to setting a positive climate for change; and promoting the MLSF.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050" y="714356"/>
            <a:ext cx="3186106" cy="1489922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Principles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is committed to:</a:t>
            </a:r>
            <a:endParaRPr lang="en-US" dirty="0" smtClean="0"/>
          </a:p>
          <a:p>
            <a:pPr lvl="0"/>
            <a:r>
              <a:rPr lang="en-NZ" dirty="0" smtClean="0"/>
              <a:t>the principles of the Treaty of Waitangi (Partnership, Protection and Participation);</a:t>
            </a:r>
            <a:endParaRPr lang="en-US" dirty="0" smtClean="0"/>
          </a:p>
          <a:p>
            <a:pPr lvl="0"/>
            <a:r>
              <a:rPr lang="en-NZ" dirty="0" smtClean="0"/>
              <a:t>improving the outcomes of </a:t>
            </a:r>
            <a:r>
              <a:rPr lang="en-NZ" dirty="0" err="1" smtClean="0"/>
              <a:t>Māori</a:t>
            </a:r>
            <a:r>
              <a:rPr lang="en-NZ" dirty="0" smtClean="0"/>
              <a:t> learners in TCS;</a:t>
            </a:r>
            <a:endParaRPr lang="en-US" dirty="0" smtClean="0"/>
          </a:p>
          <a:p>
            <a:pPr lvl="0"/>
            <a:r>
              <a:rPr lang="en-NZ" dirty="0" smtClean="0"/>
              <a:t>having high expectations for </a:t>
            </a:r>
            <a:r>
              <a:rPr lang="en-NZ" dirty="0" err="1" smtClean="0"/>
              <a:t>Māori</a:t>
            </a:r>
            <a:r>
              <a:rPr lang="en-NZ" dirty="0" smtClean="0"/>
              <a:t> learner success;</a:t>
            </a:r>
            <a:endParaRPr lang="en-US" dirty="0" smtClean="0"/>
          </a:p>
          <a:p>
            <a:pPr lvl="0"/>
            <a:r>
              <a:rPr lang="en-NZ" dirty="0" smtClean="0"/>
              <a:t>TCS meeting the needs of all </a:t>
            </a:r>
            <a:r>
              <a:rPr lang="en-NZ" dirty="0" err="1" smtClean="0"/>
              <a:t>Māori</a:t>
            </a:r>
            <a:r>
              <a:rPr lang="en-NZ" dirty="0" smtClean="0"/>
              <a:t> learners;</a:t>
            </a:r>
            <a:endParaRPr lang="en-US" dirty="0" smtClean="0"/>
          </a:p>
          <a:p>
            <a:pPr lvl="0"/>
            <a:r>
              <a:rPr lang="en-NZ" dirty="0" smtClean="0"/>
              <a:t>involving </a:t>
            </a:r>
            <a:r>
              <a:rPr lang="en-NZ" dirty="0" err="1" smtClean="0"/>
              <a:t>whanau</a:t>
            </a:r>
            <a:r>
              <a:rPr lang="en-NZ" dirty="0" smtClean="0"/>
              <a:t>/family in learners’ learning and decision-making in the school;</a:t>
            </a:r>
            <a:endParaRPr lang="en-US" dirty="0" smtClean="0"/>
          </a:p>
          <a:p>
            <a:pPr lvl="0"/>
            <a:r>
              <a:rPr lang="en-NZ" dirty="0" smtClean="0"/>
              <a:t>consulting with different groups of </a:t>
            </a:r>
            <a:r>
              <a:rPr lang="en-NZ" dirty="0" err="1" smtClean="0"/>
              <a:t>Māori</a:t>
            </a:r>
            <a:r>
              <a:rPr lang="en-NZ" dirty="0" smtClean="0"/>
              <a:t>; and</a:t>
            </a:r>
            <a:endParaRPr lang="en-US" dirty="0" smtClean="0"/>
          </a:p>
          <a:p>
            <a:pPr lvl="0"/>
            <a:r>
              <a:rPr lang="en-NZ" dirty="0" smtClean="0"/>
              <a:t>being visionary and pragmatic.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329510" cy="220430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The principles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 operates on are: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NZ" dirty="0" smtClean="0"/>
              <a:t>having open, honest and respectful communication;</a:t>
            </a:r>
            <a:endParaRPr lang="en-US" dirty="0" smtClean="0"/>
          </a:p>
          <a:p>
            <a:pPr lvl="0"/>
            <a:r>
              <a:rPr lang="en-NZ" dirty="0" smtClean="0"/>
              <a:t>being respectful and inclusive of all views;</a:t>
            </a:r>
            <a:endParaRPr lang="en-US" dirty="0" smtClean="0"/>
          </a:p>
          <a:p>
            <a:pPr lvl="0"/>
            <a:r>
              <a:rPr lang="en-NZ" dirty="0" smtClean="0"/>
              <a:t>taking a reflective and critical, informed approach to ideas and information;</a:t>
            </a:r>
            <a:endParaRPr lang="en-US" dirty="0" smtClean="0"/>
          </a:p>
          <a:p>
            <a:pPr lvl="0"/>
            <a:r>
              <a:rPr lang="en-NZ" dirty="0" smtClean="0"/>
              <a:t>taking evidence-based decisions;</a:t>
            </a:r>
            <a:endParaRPr lang="en-US" dirty="0" smtClean="0"/>
          </a:p>
          <a:p>
            <a:pPr lvl="0"/>
            <a:r>
              <a:rPr lang="en-NZ" dirty="0" smtClean="0"/>
              <a:t>supporting staff to be involved in the </a:t>
            </a:r>
            <a:r>
              <a:rPr lang="en-NZ" dirty="0" err="1" smtClean="0"/>
              <a:t>whanau</a:t>
            </a:r>
            <a:r>
              <a:rPr lang="en-NZ" dirty="0" smtClean="0"/>
              <a:t> group;</a:t>
            </a:r>
            <a:endParaRPr lang="en-US" dirty="0" smtClean="0"/>
          </a:p>
          <a:p>
            <a:pPr lvl="0"/>
            <a:r>
              <a:rPr lang="en-NZ" dirty="0" smtClean="0"/>
              <a:t>being aware of national and global developments in indigenous education;</a:t>
            </a:r>
            <a:endParaRPr lang="en-US" dirty="0" smtClean="0"/>
          </a:p>
          <a:p>
            <a:pPr lvl="0"/>
            <a:r>
              <a:rPr lang="en-NZ" dirty="0" smtClean="0"/>
              <a:t>engaging with other agencies to benefit </a:t>
            </a:r>
            <a:r>
              <a:rPr lang="en-NZ" dirty="0" err="1" smtClean="0"/>
              <a:t>Māori</a:t>
            </a:r>
            <a:r>
              <a:rPr lang="en-NZ" dirty="0" smtClean="0"/>
              <a:t> learners;</a:t>
            </a:r>
            <a:endParaRPr lang="en-US" dirty="0" smtClean="0"/>
          </a:p>
          <a:p>
            <a:pPr lvl="0"/>
            <a:r>
              <a:rPr lang="en-NZ" dirty="0" smtClean="0"/>
              <a:t>being welcoming to all; and</a:t>
            </a:r>
            <a:endParaRPr lang="en-US" dirty="0" smtClean="0"/>
          </a:p>
          <a:p>
            <a:pPr lvl="0"/>
            <a:r>
              <a:rPr lang="en-NZ" dirty="0" smtClean="0"/>
              <a:t>becoming more bi-cultural as a group.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64" y="714356"/>
            <a:ext cx="3614734" cy="1357314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Composition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Steering group members will be required to make a commitment for a 12 month period.  </a:t>
            </a:r>
            <a:endParaRPr lang="en-US" dirty="0" smtClean="0"/>
          </a:p>
          <a:p>
            <a:r>
              <a:rPr lang="en-NZ" dirty="0" smtClean="0"/>
              <a:t>There is no limit on the number of members for Te </a:t>
            </a:r>
            <a:r>
              <a:rPr lang="en-NZ" dirty="0" err="1" smtClean="0"/>
              <a:t>Roopū</a:t>
            </a:r>
            <a:r>
              <a:rPr lang="en-NZ" dirty="0" smtClean="0"/>
              <a:t> </a:t>
            </a:r>
            <a:r>
              <a:rPr lang="en-NZ" dirty="0" err="1" smtClean="0"/>
              <a:t>Arahi</a:t>
            </a:r>
            <a:r>
              <a:rPr lang="en-NZ" dirty="0" smtClean="0"/>
              <a:t>, however it is recognised that membership is representative of:</a:t>
            </a:r>
            <a:endParaRPr lang="en-US" dirty="0" smtClean="0"/>
          </a:p>
          <a:p>
            <a:pPr lvl="0"/>
            <a:r>
              <a:rPr lang="en-NZ" dirty="0" smtClean="0"/>
              <a:t>all areas of the school;</a:t>
            </a:r>
            <a:endParaRPr lang="en-US" dirty="0" smtClean="0"/>
          </a:p>
          <a:p>
            <a:pPr lvl="0"/>
            <a:r>
              <a:rPr lang="en-NZ" dirty="0" smtClean="0"/>
              <a:t>committed to the overall purpose of improving outcomes for </a:t>
            </a:r>
            <a:r>
              <a:rPr lang="en-NZ" dirty="0" err="1" smtClean="0"/>
              <a:t>Māori</a:t>
            </a:r>
            <a:r>
              <a:rPr lang="en-NZ" dirty="0" smtClean="0"/>
              <a:t> learners;</a:t>
            </a:r>
            <a:endParaRPr lang="en-US" dirty="0" smtClean="0"/>
          </a:p>
          <a:p>
            <a:pPr lvl="0"/>
            <a:r>
              <a:rPr lang="en-NZ" dirty="0" smtClean="0"/>
              <a:t>has some technical expertise in </a:t>
            </a:r>
            <a:r>
              <a:rPr lang="en-NZ" dirty="0" err="1" smtClean="0"/>
              <a:t>matauranga</a:t>
            </a:r>
            <a:r>
              <a:rPr lang="en-NZ" dirty="0" smtClean="0"/>
              <a:t> </a:t>
            </a:r>
            <a:r>
              <a:rPr lang="en-NZ" dirty="0" err="1" smtClean="0"/>
              <a:t>Māori</a:t>
            </a:r>
            <a:r>
              <a:rPr lang="en-NZ" dirty="0" smtClean="0"/>
              <a:t>, te reo me </a:t>
            </a:r>
            <a:r>
              <a:rPr lang="en-NZ" dirty="0" err="1" smtClean="0"/>
              <a:t>ona</a:t>
            </a:r>
            <a:r>
              <a:rPr lang="en-NZ" dirty="0" smtClean="0"/>
              <a:t> </a:t>
            </a:r>
            <a:r>
              <a:rPr lang="en-NZ" dirty="0" err="1" smtClean="0"/>
              <a:t>tikanga</a:t>
            </a:r>
            <a:r>
              <a:rPr lang="en-NZ" dirty="0" smtClean="0"/>
              <a:t>;</a:t>
            </a:r>
            <a:endParaRPr lang="en-US" dirty="0" smtClean="0"/>
          </a:p>
          <a:p>
            <a:pPr lvl="0"/>
            <a:r>
              <a:rPr lang="en-NZ" dirty="0" smtClean="0"/>
              <a:t>accountable to the Chief Executive;</a:t>
            </a:r>
            <a:endParaRPr lang="en-US" dirty="0" smtClean="0"/>
          </a:p>
          <a:p>
            <a:pPr lvl="0"/>
            <a:r>
              <a:rPr lang="en-NZ" dirty="0" smtClean="0"/>
              <a:t>diverse; and</a:t>
            </a:r>
            <a:endParaRPr lang="en-US" dirty="0" smtClean="0"/>
          </a:p>
          <a:p>
            <a:pPr lvl="0"/>
            <a:r>
              <a:rPr lang="en-NZ" dirty="0" smtClean="0"/>
              <a:t>knowledgeable.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30" y="571480"/>
            <a:ext cx="2828916" cy="1561360"/>
          </a:xfrm>
        </p:spPr>
        <p:txBody>
          <a:bodyPr>
            <a:normAutofit fontScale="90000"/>
          </a:bodyPr>
          <a:lstStyle/>
          <a:p>
            <a:r>
              <a:rPr lang="en-NZ" i="1" dirty="0" smtClean="0"/>
              <a:t>Rotation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The </a:t>
            </a:r>
            <a:r>
              <a:rPr lang="en-NZ" dirty="0" err="1" smtClean="0"/>
              <a:t>whanau</a:t>
            </a:r>
            <a:r>
              <a:rPr lang="en-NZ" dirty="0" smtClean="0"/>
              <a:t> group was supportive of there being a 12 month rotation policy which involved half of the group staying on the steering group and the other half being replaced by new members. </a:t>
            </a:r>
            <a:endParaRPr lang="en-NZ" dirty="0" smtClean="0"/>
          </a:p>
          <a:p>
            <a:r>
              <a:rPr lang="en-NZ" dirty="0" smtClean="0"/>
              <a:t>Craig </a:t>
            </a:r>
            <a:r>
              <a:rPr lang="en-NZ" dirty="0" err="1" smtClean="0"/>
              <a:t>Rofe</a:t>
            </a:r>
            <a:r>
              <a:rPr lang="en-NZ" dirty="0" smtClean="0"/>
              <a:t>; Helen McConnell; </a:t>
            </a:r>
            <a:r>
              <a:rPr lang="en-NZ" dirty="0" err="1" smtClean="0"/>
              <a:t>Hoani</a:t>
            </a:r>
            <a:r>
              <a:rPr lang="en-NZ" dirty="0" smtClean="0"/>
              <a:t> </a:t>
            </a:r>
            <a:r>
              <a:rPr lang="en-NZ" dirty="0" err="1" smtClean="0"/>
              <a:t>Maniapoto</a:t>
            </a:r>
            <a:r>
              <a:rPr lang="en-NZ" dirty="0" smtClean="0"/>
              <a:t>; Jen McCutcheon; John </a:t>
            </a:r>
            <a:r>
              <a:rPr lang="en-NZ" dirty="0" err="1" smtClean="0"/>
              <a:t>Nisbet</a:t>
            </a:r>
            <a:r>
              <a:rPr lang="en-NZ" dirty="0" smtClean="0"/>
              <a:t>; Karen Mooney; Liz </a:t>
            </a:r>
            <a:r>
              <a:rPr lang="en-NZ" dirty="0" err="1" smtClean="0"/>
              <a:t>Eley</a:t>
            </a:r>
            <a:r>
              <a:rPr lang="en-NZ" dirty="0" smtClean="0"/>
              <a:t>; Liz Monaghan; Lois Amaru; </a:t>
            </a:r>
            <a:r>
              <a:rPr lang="en-NZ" dirty="0" err="1" smtClean="0"/>
              <a:t>Mihi</a:t>
            </a:r>
            <a:r>
              <a:rPr lang="en-NZ" dirty="0" smtClean="0"/>
              <a:t> </a:t>
            </a:r>
            <a:r>
              <a:rPr lang="en-NZ" dirty="0" err="1" smtClean="0"/>
              <a:t>Retimana</a:t>
            </a:r>
            <a:r>
              <a:rPr lang="en-NZ" dirty="0" smtClean="0"/>
              <a:t>; Nathan </a:t>
            </a:r>
            <a:r>
              <a:rPr lang="en-NZ" dirty="0" err="1" smtClean="0"/>
              <a:t>Durie</a:t>
            </a:r>
            <a:r>
              <a:rPr lang="en-NZ" dirty="0" smtClean="0"/>
              <a:t>; Nikki Douglas; Piata Winitana-Murray; Richie </a:t>
            </a:r>
            <a:r>
              <a:rPr lang="en-NZ" dirty="0" err="1" smtClean="0"/>
              <a:t>Morehu</a:t>
            </a:r>
            <a:r>
              <a:rPr lang="en-NZ" dirty="0" smtClean="0"/>
              <a:t>; Rihari Madams; Sonya </a:t>
            </a:r>
            <a:r>
              <a:rPr lang="en-NZ" dirty="0" err="1" smtClean="0"/>
              <a:t>Bishara</a:t>
            </a:r>
            <a:r>
              <a:rPr lang="en-NZ" dirty="0" smtClean="0"/>
              <a:t>; Spencer Jonathan; Sue </a:t>
            </a:r>
            <a:r>
              <a:rPr lang="en-NZ" dirty="0" err="1" smtClean="0"/>
              <a:t>Spiers</a:t>
            </a:r>
            <a:r>
              <a:rPr lang="en-NZ" dirty="0" smtClean="0"/>
              <a:t>; Tamara Haunui; </a:t>
            </a:r>
            <a:r>
              <a:rPr lang="en-NZ" dirty="0" err="1" smtClean="0"/>
              <a:t>Tauwhiri</a:t>
            </a:r>
            <a:r>
              <a:rPr lang="en-NZ" dirty="0" smtClean="0"/>
              <a:t> </a:t>
            </a:r>
            <a:r>
              <a:rPr lang="en-NZ" dirty="0" err="1" smtClean="0"/>
              <a:t>Mihaere</a:t>
            </a:r>
            <a:r>
              <a:rPr lang="en-NZ" dirty="0" smtClean="0"/>
              <a:t>; </a:t>
            </a:r>
            <a:r>
              <a:rPr lang="en-NZ" dirty="0" err="1" smtClean="0"/>
              <a:t>TeRina</a:t>
            </a:r>
            <a:r>
              <a:rPr lang="en-NZ" smtClean="0"/>
              <a:t> Leonard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845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The Māori Learners Success Framework Steering Group </vt:lpstr>
      <vt:lpstr>These terms of reference set out: </vt:lpstr>
      <vt:lpstr>Purpose</vt:lpstr>
      <vt:lpstr>Role </vt:lpstr>
      <vt:lpstr>Responsibility </vt:lpstr>
      <vt:lpstr>Principles </vt:lpstr>
      <vt:lpstr>The principles Te Roopū Arahi operates on are: </vt:lpstr>
      <vt:lpstr>Composition </vt:lpstr>
      <vt:lpstr>Rotation </vt:lpstr>
      <vt:lpstr>Selection </vt:lpstr>
      <vt:lpstr>Work-load  </vt:lpstr>
      <vt:lpstr>When </vt:lpstr>
      <vt:lpstr>SLT Responsibility to the Te Roopū Arahi: </vt:lpstr>
      <vt:lpstr>Approval</vt:lpstr>
      <vt:lpstr>Review </vt:lpstr>
    </vt:vector>
  </TitlesOfParts>
  <Company>Correspondence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Māori Learners Success Framework Steering Group </dc:title>
  <dc:creator>Correspondence</dc:creator>
  <cp:lastModifiedBy> </cp:lastModifiedBy>
  <cp:revision>5</cp:revision>
  <dcterms:created xsi:type="dcterms:W3CDTF">2009-11-08T22:39:01Z</dcterms:created>
  <dcterms:modified xsi:type="dcterms:W3CDTF">2009-11-09T19:20:30Z</dcterms:modified>
</cp:coreProperties>
</file>